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2B2B46-0FAF-4407-A180-C87CFE8272DC}">
  <a:tblStyle styleId="{082B2B46-0FAF-4407-A180-C87CFE8272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B85ACA-B140-4F79-B8EC-A146FD46ED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5478"/>
  </p:normalViewPr>
  <p:slideViewPr>
    <p:cSldViewPr snapToGrid="0" snapToObjects="1">
      <p:cViewPr varScale="1">
        <p:scale>
          <a:sx n="80" d="100"/>
          <a:sy n="80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292023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676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625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Shape 3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7970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901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02543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40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4097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675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965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444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代謝當量商（Metabolic Equivalent of Task, MET）是一種進行生物活動時的一種生物學特性，可以用於計算從事某一類活動時的代謝水平。</a:t>
            </a:r>
            <a:endParaRPr sz="1200"/>
          </a:p>
        </p:txBody>
      </p:sp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782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677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6004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2017 8月15日的全臺大停電後，能源轉型議題再次受到各界重視。「地球一小時」關燈活動。</a:t>
            </a:r>
            <a:endParaRPr sz="1200" baseline="3000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2018/3 根據台北市政府研考會民調結果顯示，市民對市府施政滿意度最高的是環保，滿意度超過80%。</a:t>
            </a:r>
            <a:br>
              <a:rPr lang="en-US" sz="1200"/>
            </a:br>
            <a:endParaRPr sz="1200"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746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8733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958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Shape 59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5148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 err="1"/>
              <a:t>確保Android用戶</a:t>
            </a:r>
            <a:r>
              <a:rPr lang="en-US" sz="1200" dirty="0"/>
              <a:t> 最佳體驗，2018年8月，所有新程式都必須採用 API level 26 （Android 8.0）或更高等級的API，2018年11月則會將此一標準延伸到更新版的Android程式。之後也將繼續依照此一規範，要求開發人員必須隨著新版Android的發表而採用相對應的API level 。</a:t>
            </a:r>
            <a:endParaRPr sz="12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永續發展帶來的契機一定不只這些，還有許多層面是需要大家去挖掘，維護環境，從口號變成生活態度與習慣，就像呼吸空氣一樣自然。自主、自然的實踐，這就是綠色生活的意義</a:t>
            </a:r>
            <a:r>
              <a:rPr lang="en-US" sz="1200" dirty="0" smtClean="0"/>
              <a:t>。</a:t>
            </a: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系統所蒐集的大量結構化與非結構化資料，個人化的最佳運動路線規劃、公共自行車站點的使用率統計、季節性的行車路線、使用人數統計</a:t>
            </a:r>
            <a:r>
              <a:rPr lang="en-US" altLang="zh-TW" sz="1100" b="0" i="0" u="none" strike="noStrike" cap="none" baseline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zh-TW" altLang="en-US" sz="1100" b="0" i="0" u="none" strike="noStrike" cap="none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可</a:t>
            </a:r>
            <a:r>
              <a:rPr lang="zh-TW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供政府或相關企業組織參考之營運管理報表。</a:t>
            </a:r>
            <a:r>
              <a:rPr lang="en-US" sz="1200" dirty="0" smtClean="0">
                <a:effectLst/>
              </a:rPr>
              <a:t> </a:t>
            </a:r>
            <a:endParaRPr sz="1200" dirty="0"/>
          </a:p>
        </p:txBody>
      </p:sp>
      <p:sp>
        <p:nvSpPr>
          <p:cNvPr id="610" name="Shape 6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7469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Shape 616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73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隨著環境教育的普及、環境意識的覺醒，環保議題已經越來越貼近民眾</a:t>
            </a:r>
            <a:endParaRPr sz="12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翻開報紙，</a:t>
            </a:r>
            <a:r>
              <a:rPr lang="en-US" sz="1200" dirty="0" smtClean="0"/>
              <a:t>政府節能減碳最新措施</a:t>
            </a:r>
            <a:r>
              <a:rPr lang="en-US" sz="1200" dirty="0"/>
              <a:t>（特別是去年八月全台大停電），</a:t>
            </a:r>
            <a:r>
              <a:rPr lang="en-US" sz="1200" dirty="0" smtClean="0"/>
              <a:t>財經版綠能題材</a:t>
            </a:r>
            <a:r>
              <a:rPr lang="en-US" sz="1200" dirty="0"/>
              <a:t>；</a:t>
            </a:r>
            <a:r>
              <a:rPr lang="en-US" sz="1200" dirty="0" smtClean="0"/>
              <a:t>科技版雲端</a:t>
            </a:r>
            <a:r>
              <a:rPr lang="en-US" sz="1200" dirty="0"/>
              <a:t>、太陽能光電技術；消費版：吃什麼最健康、用什麼最環保；旅遊版：假期去哪騎車、哪裡有最夯的生態農場</a:t>
            </a:r>
            <a:r>
              <a:rPr lang="en-US" sz="1200" dirty="0" smtClean="0"/>
              <a:t>；房地產智慧綠建築</a:t>
            </a:r>
            <a:r>
              <a:rPr lang="en-US" sz="1200" dirty="0"/>
              <a:t>、</a:t>
            </a:r>
            <a:r>
              <a:rPr lang="en-US" sz="1200" dirty="0" smtClean="0"/>
              <a:t>汽車主打低油耗低排放</a:t>
            </a:r>
            <a:r>
              <a:rPr lang="en-US" sz="1200" dirty="0"/>
              <a:t>、</a:t>
            </a:r>
            <a:r>
              <a:rPr lang="en-US" sz="1200" dirty="0" smtClean="0"/>
              <a:t>冷氣變頻低耗能。食衣住行育樂</a:t>
            </a:r>
            <a:r>
              <a:rPr lang="en-US" sz="1200" dirty="0"/>
              <a:t>，都已經融入了環境意識，成為民眾生活中的習慣</a:t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sz="1200" dirty="0"/>
          </a:p>
        </p:txBody>
      </p:sp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81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0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500" dirty="0"/>
              <a:t>然而在實踐永續發展的目標時，</a:t>
            </a:r>
            <a:r>
              <a:rPr lang="en-US" sz="1500" dirty="0" smtClean="0"/>
              <a:t>若對健康或是生活便利性有太大影響</a:t>
            </a:r>
            <a:r>
              <a:rPr lang="en-US" sz="1500" dirty="0"/>
              <a:t>，勢必影響民眾參與意願</a:t>
            </a:r>
            <a:endParaRPr sz="15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500" dirty="0"/>
              <a:t>空污也是很值得注意的部分</a:t>
            </a:r>
            <a:endParaRPr sz="1500" dirty="0"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500" dirty="0"/>
              <a:t>中正紀念堂 國父紀念館 跑步 </a:t>
            </a:r>
            <a:r>
              <a:rPr lang="en-US" sz="1500" dirty="0" err="1"/>
              <a:t>吸漫無止盡的汽機車,公車,計程車,大卡車廢氣</a:t>
            </a:r>
            <a:endParaRPr sz="1500" dirty="0"/>
          </a:p>
        </p:txBody>
      </p:sp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066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/>
              <a:t>我們對市面上現有的公共自行車系統進行調查，以功能面大致可分為以下三類：</a:t>
            </a:r>
            <a:endParaRPr sz="1200"/>
          </a:p>
        </p:txBody>
      </p:sp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32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透過 Google GCM 服務取得裝置特有的 Registration ID，往後服務中可透過此 ID 識別使用者，與之進行互動</a:t>
            </a: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918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931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661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 algn="ctr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 algn="ctr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95687" y="4541"/>
            <a:ext cx="1644245" cy="1846001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9033219" y="3871914"/>
            <a:ext cx="2914791" cy="2985925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9155392" y="1742"/>
            <a:ext cx="3023192" cy="3468833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sz="37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238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238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ctrTitle"/>
          </p:nvPr>
        </p:nvSpPr>
        <p:spPr>
          <a:xfrm>
            <a:off x="645003" y="587925"/>
            <a:ext cx="7437900" cy="24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 sz="5400" b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2018 </a:t>
            </a:r>
            <a:r>
              <a:rPr lang="en-US" sz="54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Open Data 競賽</a:t>
            </a:r>
            <a:endParaRPr sz="54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 sz="5400" b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清x健小騎士</a:t>
            </a:r>
            <a:endParaRPr sz="5400" b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subTitle" idx="1"/>
          </p:nvPr>
        </p:nvSpPr>
        <p:spPr>
          <a:xfrm>
            <a:off x="780200" y="4005975"/>
            <a:ext cx="97221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None/>
            </a:pPr>
            <a:r>
              <a:rPr lang="en-US" sz="23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組員：</a:t>
            </a:r>
            <a:endParaRPr sz="23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宋狄勳 M10615032</a:t>
            </a:r>
            <a:r>
              <a:rPr lang="en-US" sz="2300" dirty="0">
                <a:solidFill>
                  <a:srgbClr val="FFFFFF"/>
                </a:solidFill>
              </a:rPr>
              <a:t>    </a:t>
            </a:r>
            <a:endParaRPr sz="2300" dirty="0">
              <a:solidFill>
                <a:srgbClr val="FFFFFF"/>
              </a:solidFill>
            </a:endParaRPr>
          </a:p>
          <a:p>
            <a:pPr marL="457200" marR="0" lvl="0" indent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None/>
            </a:pPr>
            <a:r>
              <a:rPr lang="en-US" sz="2300" b="0" i="0" u="none" strike="noStrike" cap="none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謝義桐 M10615095</a:t>
            </a:r>
            <a:endParaRPr sz="2300" b="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None/>
            </a:pPr>
            <a:r>
              <a:rPr lang="en-US" sz="23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劉珈妤 </a:t>
            </a:r>
            <a:r>
              <a:rPr lang="en-US" sz="2300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M10615029</a:t>
            </a:r>
          </a:p>
          <a:p>
            <a:pPr marL="0" lvl="0" indent="0">
              <a:lnSpc>
                <a:spcPct val="200000"/>
              </a:lnSpc>
              <a:buClr>
                <a:schemeClr val="accent1"/>
              </a:buClr>
              <a:buSzPts val="1332"/>
            </a:pPr>
            <a:r>
              <a:rPr lang="zh-TW" altLang="en-US" sz="2300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指導老師</a:t>
            </a:r>
            <a:r>
              <a:rPr lang="mr-IN" sz="2300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：</a:t>
            </a:r>
            <a:endParaRPr lang="mr-IN" sz="23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lvl="0" indent="457200">
              <a:lnSpc>
                <a:spcPct val="90000"/>
              </a:lnSpc>
              <a:buClr>
                <a:schemeClr val="accent1"/>
              </a:buClr>
              <a:buSzPts val="1332"/>
            </a:pPr>
            <a:r>
              <a:rPr lang="zh-TW" altLang="en-US" sz="2300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李漢銘 教授</a:t>
            </a:r>
            <a:r>
              <a:rPr lang="mr-IN" sz="2300" dirty="0" smtClean="0">
                <a:solidFill>
                  <a:srgbClr val="FFFFFF"/>
                </a:solidFill>
              </a:rPr>
              <a:t>    </a:t>
            </a:r>
            <a:endParaRPr lang="mr-IN" sz="2300" dirty="0">
              <a:solidFill>
                <a:srgbClr val="FFFFFF"/>
              </a:solidFill>
            </a:endParaRPr>
          </a:p>
          <a:p>
            <a:pPr marL="457200" lvl="0" indent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None/>
            </a:pPr>
            <a:r>
              <a:rPr lang="en-US" sz="2300" dirty="0" smtClean="0">
                <a:solidFill>
                  <a:srgbClr val="FFFFFF"/>
                </a:solidFill>
              </a:rPr>
              <a:t>   </a:t>
            </a:r>
            <a:endParaRPr sz="2300" dirty="0">
              <a:solidFill>
                <a:srgbClr val="FFFFFF"/>
              </a:solidFill>
            </a:endParaRPr>
          </a:p>
          <a:p>
            <a:pPr marL="45720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None/>
            </a:pPr>
            <a:endParaRPr sz="23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subTitle" idx="1"/>
          </p:nvPr>
        </p:nvSpPr>
        <p:spPr>
          <a:xfrm>
            <a:off x="704000" y="3041550"/>
            <a:ext cx="5375100" cy="9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332"/>
              <a:buFont typeface="Noto Sans Symbols"/>
              <a:buNone/>
            </a:pPr>
            <a:r>
              <a:rPr lang="en-US" sz="166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清x健小騎士，整合自行車路線規劃及健康管理的好幫手</a:t>
            </a:r>
            <a:endParaRPr sz="1665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軟、硬體需求</a:t>
            </a:r>
            <a:endParaRPr/>
          </a:p>
        </p:txBody>
      </p:sp>
      <p:graphicFrame>
        <p:nvGraphicFramePr>
          <p:cNvPr id="352" name="Shape 352"/>
          <p:cNvGraphicFramePr/>
          <p:nvPr/>
        </p:nvGraphicFramePr>
        <p:xfrm>
          <a:off x="1155550" y="1594288"/>
          <a:ext cx="9880900" cy="3192443"/>
        </p:xfrm>
        <a:graphic>
          <a:graphicData uri="http://schemas.openxmlformats.org/drawingml/2006/table">
            <a:tbl>
              <a:tblPr>
                <a:noFill/>
                <a:tableStyleId>{082B2B46-0FAF-4407-A180-C87CFE8272DC}</a:tableStyleId>
              </a:tblPr>
              <a:tblGrid>
                <a:gridCol w="1007100"/>
                <a:gridCol w="4385575"/>
                <a:gridCol w="4488225"/>
              </a:tblGrid>
              <a:tr h="581025">
                <a:tc>
                  <a:txBody>
                    <a:bodyPr/>
                    <a:lstStyle/>
                    <a:p>
                      <a:pPr marL="0" lvl="0" indent="91440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使用者端（一般社會大眾）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伺服器端（系統管理員）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</a:tr>
              <a:tr h="1303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軟體需求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Eclipse IDE for Java Developers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Visual Studio 2017,</a:t>
                      </a:r>
                      <a:b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</a:b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Microsoft SQL Server Express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硬體需求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RAM 1GB 以上，智慧型行動裝置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CPU 1GHz(x86)以上, </a:t>
                      </a:r>
                      <a:b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</a:b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RAM 2GB 以上, </a:t>
                      </a:r>
                      <a:b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</a:b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可用磁碟空間 10GB以上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677334" y="304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系統設計及功能</a:t>
            </a: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896548" y="1369875"/>
            <a:ext cx="10398900" cy="50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41021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▶"/>
            </a:pPr>
            <a:r>
              <a:rPr lang="en-US" sz="2500" b="1" i="0" u="none" strike="noStrike" cap="none" dirty="0">
                <a:solidFill>
                  <a:srgbClr val="3F3F3F"/>
                </a:solidFill>
              </a:rPr>
              <a:t>Open Data 應用競賽定位：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多元族群氣象資料應用組</a:t>
            </a:r>
            <a:endParaRPr sz="2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4102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▶"/>
            </a:pPr>
            <a:r>
              <a:rPr lang="en-US" sz="2500" b="1" dirty="0"/>
              <a:t>使用對象：</a:t>
            </a:r>
            <a:r>
              <a:rPr lang="en-US" sz="2500" dirty="0"/>
              <a:t>注重健康運動、欲搜尋自行車行車最佳路線者。</a:t>
            </a:r>
            <a:endParaRPr sz="2500" dirty="0"/>
          </a:p>
          <a:p>
            <a:pPr marL="342900" marR="0" lvl="0" indent="-4102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▶"/>
            </a:pPr>
            <a:r>
              <a:rPr lang="en-US" sz="2500" b="1" i="0" u="none" strike="noStrike" cap="none" dirty="0" err="1">
                <a:solidFill>
                  <a:srgbClr val="3F3F3F"/>
                </a:solidFill>
              </a:rPr>
              <a:t>政府Open</a:t>
            </a:r>
            <a:r>
              <a:rPr lang="en-US" sz="2500" b="1" i="0" u="none" strike="noStrike" cap="none" dirty="0">
                <a:solidFill>
                  <a:srgbClr val="3F3F3F"/>
                </a:solidFill>
              </a:rPr>
              <a:t> Data：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臺北市公共自行車租借站位資料</a:t>
            </a:r>
            <a:r>
              <a:rPr lang="en-US" sz="2500" dirty="0"/>
              <a:t>、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臺北市公共自行車即時車位資料</a:t>
            </a:r>
            <a:r>
              <a:rPr lang="en-US" sz="2500" dirty="0"/>
              <a:t>、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細懸浮微粒資料（PM2.5）</a:t>
            </a:r>
            <a:endParaRPr sz="2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4102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▶"/>
            </a:pPr>
            <a:r>
              <a:rPr lang="en-US" sz="2500" b="1" i="0" u="none" strike="noStrike" cap="none" dirty="0">
                <a:solidFill>
                  <a:srgbClr val="3F3F3F"/>
                </a:solidFill>
              </a:rPr>
              <a:t>平台商業化模式</a:t>
            </a:r>
            <a:endParaRPr sz="2500" b="1" i="0" u="none" strike="noStrike" cap="none" dirty="0">
              <a:solidFill>
                <a:srgbClr val="3F3F3F"/>
              </a:solidFill>
            </a:endParaRPr>
          </a:p>
          <a:p>
            <a:pPr marL="742950" marR="0" lvl="1" indent="-3632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●"/>
            </a:pPr>
            <a:r>
              <a:rPr lang="zh-TW" altLang="en-US" sz="2500" dirty="0" smtClean="0"/>
              <a:t>觀光產業</a:t>
            </a:r>
            <a:r>
              <a:rPr lang="en-US" sz="2500" dirty="0" smtClean="0"/>
              <a:t>：</a:t>
            </a:r>
            <a:r>
              <a:rPr lang="en-US" sz="2500" dirty="0"/>
              <a:t>結合地方政府/民間機構推廣自行車活動</a:t>
            </a:r>
            <a:endParaRPr sz="2500" dirty="0"/>
          </a:p>
          <a:p>
            <a:pPr marL="742950" marR="0" lvl="1" indent="-3632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●"/>
            </a:pPr>
            <a:r>
              <a:rPr lang="zh-TW" altLang="en-US" sz="2500" dirty="0" smtClean="0"/>
              <a:t>健康產業：提供民眾健康管理平台、交流自行車</a:t>
            </a:r>
            <a:r>
              <a:rPr lang="en-US" altLang="zh-TW" sz="2500" dirty="0" smtClean="0"/>
              <a:t>/</a:t>
            </a:r>
            <a:r>
              <a:rPr lang="zh-TW" altLang="en-US" sz="2500" dirty="0" smtClean="0"/>
              <a:t>運動資訊</a:t>
            </a:r>
          </a:p>
          <a:p>
            <a:pPr marL="742950" marR="0" lvl="1" indent="-3632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●"/>
            </a:pPr>
            <a:r>
              <a:rPr lang="zh-TW" altLang="en-US" sz="2500" dirty="0" smtClean="0"/>
              <a:t>廣告</a:t>
            </a:r>
            <a:r>
              <a:rPr lang="en-US" sz="2500" dirty="0" smtClean="0"/>
              <a:t>：自行車</a:t>
            </a:r>
            <a:r>
              <a:rPr lang="zh-TW" altLang="en-US" sz="2500" dirty="0" smtClean="0"/>
              <a:t>友</a:t>
            </a:r>
            <a:r>
              <a:rPr lang="en-US" sz="2500" dirty="0" smtClean="0"/>
              <a:t>配件販賣資訊</a:t>
            </a:r>
            <a:endParaRPr sz="2500" dirty="0"/>
          </a:p>
          <a:p>
            <a:pPr marL="342900" marR="0" lvl="0" indent="-41021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▶"/>
            </a:pPr>
            <a:r>
              <a:rPr lang="en-US" sz="2500" b="1" i="0" u="none" strike="noStrike" cap="none" dirty="0" err="1">
                <a:solidFill>
                  <a:srgbClr val="3F3F3F"/>
                </a:solidFill>
              </a:rPr>
              <a:t>參考平台</a:t>
            </a:r>
            <a:r>
              <a:rPr lang="en-US" sz="2500" b="1" dirty="0" err="1"/>
              <a:t>：</a:t>
            </a:r>
            <a:r>
              <a:rPr lang="en-US" sz="25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YouBike、台灣即時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PM2.5</a:t>
            </a:r>
            <a:endParaRPr sz="2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677334" y="3048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系統設計及功能</a:t>
            </a: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7059047" y="1644632"/>
            <a:ext cx="1259100" cy="1236000"/>
          </a:xfrm>
          <a:prstGeom prst="ellipse">
            <a:avLst/>
          </a:prstGeom>
          <a:solidFill>
            <a:schemeClr val="accent3"/>
          </a:solidFill>
          <a:ln w="19050" cap="rnd" cmpd="sng">
            <a:solidFill>
              <a:srgbClr val="A78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計算消耗卡路里</a:t>
            </a:r>
            <a:endParaRPr sz="16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3719741" y="1774794"/>
            <a:ext cx="1259100" cy="1236000"/>
          </a:xfrm>
          <a:prstGeom prst="ellipse">
            <a:avLst/>
          </a:prstGeom>
          <a:solidFill>
            <a:schemeClr val="accent3"/>
          </a:solidFill>
          <a:ln w="19050" cap="rnd" cmpd="sng">
            <a:solidFill>
              <a:srgbClr val="A78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GPS位址定位</a:t>
            </a:r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3176319" y="3337881"/>
            <a:ext cx="1259100" cy="1236000"/>
          </a:xfrm>
          <a:prstGeom prst="ellipse">
            <a:avLst/>
          </a:prstGeom>
          <a:solidFill>
            <a:schemeClr val="accent3"/>
          </a:solidFill>
          <a:ln w="19050" cap="rnd" cmpd="sng">
            <a:solidFill>
              <a:srgbClr val="A78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紀錄騎車路徑</a:t>
            </a:r>
            <a:endParaRPr sz="16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7756569" y="3328563"/>
            <a:ext cx="1259100" cy="1236000"/>
          </a:xfrm>
          <a:prstGeom prst="ellipse">
            <a:avLst/>
          </a:prstGeom>
          <a:solidFill>
            <a:schemeClr val="accent3"/>
          </a:solidFill>
          <a:ln w="19050" cap="rnd" cmpd="sng">
            <a:solidFill>
              <a:srgbClr val="A78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統計個人長期運動量</a:t>
            </a:r>
            <a:endParaRPr sz="16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7126097" y="5004444"/>
            <a:ext cx="1259100" cy="1236000"/>
          </a:xfrm>
          <a:prstGeom prst="ellipse">
            <a:avLst/>
          </a:prstGeom>
          <a:solidFill>
            <a:schemeClr val="accent3"/>
          </a:solidFill>
          <a:ln w="19050" cap="rnd" cmpd="sng">
            <a:solidFill>
              <a:srgbClr val="A78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計步器</a:t>
            </a:r>
            <a:endParaRPr sz="16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3764823" y="5069461"/>
            <a:ext cx="1259100" cy="1236000"/>
          </a:xfrm>
          <a:prstGeom prst="ellipse">
            <a:avLst/>
          </a:prstGeom>
          <a:solidFill>
            <a:schemeClr val="accent3"/>
          </a:solidFill>
          <a:ln w="19050" cap="rnd" cmpd="sng">
            <a:solidFill>
              <a:srgbClr val="A78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即時站點動態查詢</a:t>
            </a:r>
            <a:endParaRPr sz="16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5454252" y="5601683"/>
            <a:ext cx="1259100" cy="1236000"/>
          </a:xfrm>
          <a:prstGeom prst="ellipse">
            <a:avLst/>
          </a:prstGeom>
          <a:solidFill>
            <a:schemeClr val="accent3"/>
          </a:solidFill>
          <a:ln w="19050" cap="rnd" cmpd="sng">
            <a:solidFill>
              <a:srgbClr val="A78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計算行車速度</a:t>
            </a:r>
            <a:endParaRPr sz="16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5443919" y="1034251"/>
            <a:ext cx="1259100" cy="1236000"/>
          </a:xfrm>
          <a:prstGeom prst="ellipse">
            <a:avLst/>
          </a:prstGeom>
          <a:solidFill>
            <a:schemeClr val="accent3"/>
          </a:solidFill>
          <a:ln w="19050" cap="rnd" cmpd="sng">
            <a:solidFill>
              <a:srgbClr val="A787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計算預估旅行時程</a:t>
            </a:r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5050159" y="2887622"/>
            <a:ext cx="2058300" cy="2123700"/>
          </a:xfrm>
          <a:prstGeom prst="ellipse">
            <a:avLst/>
          </a:prstGeom>
          <a:solidFill>
            <a:schemeClr val="accent4"/>
          </a:solidFill>
          <a:ln w="19050" cap="rnd" cmpd="sng">
            <a:solidFill>
              <a:srgbClr val="A84A1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清x健小騎士</a:t>
            </a:r>
            <a:endParaRPr sz="1800" b="1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73" name="Shape 373"/>
          <p:cNvCxnSpPr>
            <a:stCxn id="365" idx="5"/>
            <a:endCxn id="372" idx="1"/>
          </p:cNvCxnSpPr>
          <p:nvPr/>
        </p:nvCxnSpPr>
        <p:spPr>
          <a:xfrm>
            <a:off x="4794450" y="2829786"/>
            <a:ext cx="557100" cy="3687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4" name="Shape 374"/>
          <p:cNvCxnSpPr>
            <a:stCxn id="371" idx="4"/>
            <a:endCxn id="372" idx="0"/>
          </p:cNvCxnSpPr>
          <p:nvPr/>
        </p:nvCxnSpPr>
        <p:spPr>
          <a:xfrm>
            <a:off x="6073469" y="2270251"/>
            <a:ext cx="5700" cy="6174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Shape 375"/>
          <p:cNvCxnSpPr>
            <a:stCxn id="366" idx="6"/>
            <a:endCxn id="372" idx="2"/>
          </p:cNvCxnSpPr>
          <p:nvPr/>
        </p:nvCxnSpPr>
        <p:spPr>
          <a:xfrm rot="10800000" flipH="1">
            <a:off x="4435419" y="3949581"/>
            <a:ext cx="614700" cy="63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6" name="Shape 376"/>
          <p:cNvCxnSpPr>
            <a:stCxn id="372" idx="6"/>
            <a:endCxn id="367" idx="2"/>
          </p:cNvCxnSpPr>
          <p:nvPr/>
        </p:nvCxnSpPr>
        <p:spPr>
          <a:xfrm rot="10800000" flipH="1">
            <a:off x="7108459" y="3946472"/>
            <a:ext cx="648000" cy="30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Shape 377"/>
          <p:cNvCxnSpPr>
            <a:stCxn id="372" idx="7"/>
            <a:endCxn id="364" idx="3"/>
          </p:cNvCxnSpPr>
          <p:nvPr/>
        </p:nvCxnSpPr>
        <p:spPr>
          <a:xfrm rot="10800000" flipH="1">
            <a:off x="6807028" y="2699731"/>
            <a:ext cx="436500" cy="4989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Shape 378"/>
          <p:cNvCxnSpPr/>
          <p:nvPr/>
        </p:nvCxnSpPr>
        <p:spPr>
          <a:xfrm flipH="1">
            <a:off x="4830706" y="4700311"/>
            <a:ext cx="512100" cy="5502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9" name="Shape 379"/>
          <p:cNvCxnSpPr>
            <a:stCxn id="370" idx="0"/>
            <a:endCxn id="372" idx="4"/>
          </p:cNvCxnSpPr>
          <p:nvPr/>
        </p:nvCxnSpPr>
        <p:spPr>
          <a:xfrm rot="10800000">
            <a:off x="6079302" y="5011283"/>
            <a:ext cx="4500" cy="5904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0" name="Shape 380"/>
          <p:cNvCxnSpPr>
            <a:stCxn id="372" idx="5"/>
            <a:endCxn id="368" idx="1"/>
          </p:cNvCxnSpPr>
          <p:nvPr/>
        </p:nvCxnSpPr>
        <p:spPr>
          <a:xfrm>
            <a:off x="6807028" y="4700313"/>
            <a:ext cx="503400" cy="485100"/>
          </a:xfrm>
          <a:prstGeom prst="straightConnector1">
            <a:avLst/>
          </a:prstGeom>
          <a:noFill/>
          <a:ln w="1270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資料集 - 臺北市公共自行車租借站位資料</a:t>
            </a:r>
            <a:b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6" name="Shape 38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8850" y="1600400"/>
            <a:ext cx="11034300" cy="42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資料集 - 臺北市公共自行車即時車位資料</a:t>
            </a:r>
            <a:endParaRPr/>
          </a:p>
        </p:txBody>
      </p:sp>
      <p:pic>
        <p:nvPicPr>
          <p:cNvPr id="392" name="Shape 39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7498" y="1621522"/>
            <a:ext cx="10842000" cy="42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資料集 – 細懸浮微粒資料(PM2.5)</a:t>
            </a: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8" name="Shape 39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15900" y="1544525"/>
            <a:ext cx="6760200" cy="496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9651425" y="0"/>
            <a:ext cx="2385600" cy="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參考平台</a:t>
            </a: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4" name="Shape 4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2750" y="3170050"/>
            <a:ext cx="5908176" cy="3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0" y="370676"/>
            <a:ext cx="6616800" cy="61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905252" y="646025"/>
            <a:ext cx="22875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2000" b="1" i="0" u="none" strike="noStrike" cap="none">
                <a:solidFill>
                  <a:schemeClr val="accent1"/>
                </a:solidFill>
                <a:highlight>
                  <a:srgbClr val="FFFF00"/>
                </a:highlight>
              </a:rPr>
              <a:t>台灣即時 PM2.5</a:t>
            </a:r>
            <a:endParaRPr sz="2000" b="1" i="0" u="none" strike="noStrike" cap="none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8848652" y="2805325"/>
            <a:ext cx="22875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2000" b="1">
                <a:highlight>
                  <a:srgbClr val="FFFF00"/>
                </a:highlight>
              </a:rPr>
              <a:t>YouBike</a:t>
            </a:r>
            <a:endParaRPr sz="2000" b="1" i="0" u="none" strike="noStrike" cap="none">
              <a:solidFill>
                <a:schemeClr val="accent1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系統設計雛形 (1/3)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3" name="Shape 413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B6374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6759"/>
          <a:stretch/>
        </p:blipFill>
        <p:spPr>
          <a:xfrm>
            <a:off x="595275" y="1374450"/>
            <a:ext cx="11001449" cy="5380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系統設計雛形 (2/3)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B6374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/>
          </a:p>
        </p:txBody>
      </p:sp>
      <p:pic>
        <p:nvPicPr>
          <p:cNvPr id="421" name="Shape 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5" y="1420375"/>
            <a:ext cx="10999650" cy="515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系統設計雛形 (3/3)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B6374"/>
                </a:solidFill>
                <a:latin typeface="Trebuchet MS"/>
                <a:ea typeface="Trebuchet MS"/>
                <a:cs typeface="Trebuchet MS"/>
                <a:sym typeface="Trebuchet MS"/>
              </a:rPr>
              <a:t>    </a:t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5" y="1301150"/>
            <a:ext cx="11381176" cy="5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5775" y="2004950"/>
            <a:ext cx="3442926" cy="19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0400" y="2734900"/>
            <a:ext cx="4041801" cy="39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b="1"/>
              <a:t>清x健小騎士</a:t>
            </a:r>
            <a:endParaRPr sz="3600" b="1" i="0" u="none" strike="noStrike" cap="none">
              <a:solidFill>
                <a:schemeClr val="accent1"/>
              </a:solidFill>
            </a:endParaRP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90960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▶"/>
            </a:pPr>
            <a:r>
              <a:rPr lang="en-US"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運用政府之Open Data，並整合路線規畫以及健康管理，打造一個戶外單車資訊平台，以提高戶外娛樂</a:t>
            </a:r>
            <a:r>
              <a:rPr lang="en-US" sz="3200"/>
              <a:t>與健康綠色生活</a:t>
            </a:r>
            <a:r>
              <a:rPr lang="en-US" sz="3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之品質。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競賽評分依據 (</a:t>
            </a:r>
            <a:r>
              <a:rPr lang="en-US"/>
              <a:t>1/2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/>
          </a:p>
        </p:txBody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853499" y="1256300"/>
            <a:ext cx="10485000" cy="5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>
                <a:solidFill>
                  <a:srgbClr val="3F3F3F"/>
                </a:solidFill>
              </a:rPr>
              <a:t>關聯性：</a:t>
            </a:r>
            <a:endParaRPr sz="2500" b="1" i="0" u="none" strike="noStrike" cap="none" dirty="0">
              <a:solidFill>
                <a:srgbClr val="3F3F3F"/>
              </a:solidFill>
            </a:endParaRPr>
          </a:p>
          <a:p>
            <a:pPr marL="742950" marR="0" lvl="1" indent="-3632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▶"/>
            </a:pPr>
            <a:r>
              <a:rPr lang="en-US" sz="25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結合Open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5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Data之「臺北市公共自行車租借站位資料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」，</a:t>
            </a:r>
            <a:r>
              <a:rPr lang="en-US" sz="25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與「Google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Map 」提供視覺化地理位置。</a:t>
            </a:r>
            <a:endParaRPr sz="2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632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▶"/>
            </a:pPr>
            <a:r>
              <a:rPr lang="en-US" sz="25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結合Open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 sz="25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Data之「臺北市公共自行車即時車位資料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」，並提供即時精準數據。</a:t>
            </a:r>
            <a:endParaRPr sz="2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632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▶"/>
            </a:pPr>
            <a:r>
              <a:rPr lang="en-US" sz="2500" b="0" i="0" u="none" strike="noStrike" cap="none" dirty="0" err="1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結合Open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 Data之「細懸浮微粒資料（PM2.5） 」，提供 PM2.5 之準確數值。</a:t>
            </a:r>
            <a:endParaRPr sz="2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i="0" u="none" strike="noStrike" cap="none" dirty="0">
                <a:solidFill>
                  <a:srgbClr val="3F3F3F"/>
                </a:solidFill>
              </a:rPr>
              <a:t>創新性：</a:t>
            </a:r>
            <a:endParaRPr sz="2500" b="1" i="0" u="none" strike="noStrike" cap="none" dirty="0">
              <a:solidFill>
                <a:srgbClr val="3F3F3F"/>
              </a:solidFill>
            </a:endParaRPr>
          </a:p>
          <a:p>
            <a:pPr marL="742950" marR="0" lvl="1" indent="-36321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Noto Sans Symbols"/>
              <a:buChar char="▶"/>
            </a:pP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國內首創「整合」規劃自行車路線</a:t>
            </a:r>
            <a:r>
              <a:rPr lang="en-US" sz="2500" dirty="0"/>
              <a:t>、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健康管理以及空汙偵測之路線健康管理平台，讓</a:t>
            </a:r>
            <a:r>
              <a:rPr lang="en-US" sz="2500" dirty="0"/>
              <a:t>休閒娛樂、綠色生活</a:t>
            </a:r>
            <a:r>
              <a:rPr lang="en-US" sz="2500" b="0" i="0" u="none" strike="noStrike" cap="none" dirty="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與健康</a:t>
            </a:r>
            <a:r>
              <a:rPr lang="en-US" sz="2500" dirty="0"/>
              <a:t>管理輕鬆融入一般民眾的日常生活。</a:t>
            </a:r>
            <a:endParaRPr sz="250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競賽評分依據</a:t>
            </a:r>
            <a:r>
              <a:rPr lang="en-US"/>
              <a:t> (2/2)</a:t>
            </a:r>
            <a:endParaRPr/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77325" y="1270650"/>
            <a:ext cx="10559100" cy="5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434343"/>
                </a:solidFill>
              </a:rPr>
              <a:t>可行性：</a:t>
            </a:r>
            <a:endParaRPr sz="2500" b="1" i="0" u="none" strike="noStrike" cap="none">
              <a:solidFill>
                <a:srgbClr val="434343"/>
              </a:solidFill>
            </a:endParaRPr>
          </a:p>
          <a:p>
            <a:pPr marL="742950" marR="0" lvl="1" indent="-33146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▶"/>
            </a:pPr>
            <a:r>
              <a:rPr lang="en-US" sz="2000">
                <a:solidFill>
                  <a:srgbClr val="434343"/>
                </a:solidFill>
              </a:rPr>
              <a:t>達到決賽要求之MVP (Minimum Viable Product, MVP，最小可行性) 所需之資料充足。</a:t>
            </a:r>
            <a:endParaRPr sz="2000">
              <a:solidFill>
                <a:srgbClr val="434343"/>
              </a:solidFill>
            </a:endParaRPr>
          </a:p>
          <a:p>
            <a:pPr marL="742950" marR="0" lvl="1" indent="-33146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Noto Sans Symbols"/>
              <a:buChar char="▶"/>
            </a:pPr>
            <a:r>
              <a:rPr lang="en-US" sz="2000">
                <a:solidFill>
                  <a:srgbClr val="434343"/>
                </a:solidFill>
              </a:rPr>
              <a:t>在重視節能、綠能的社會氛圍下，推廣綠色生活既可以營利又不會傷害環境。</a:t>
            </a:r>
            <a:endParaRPr sz="2000" b="0" i="0" u="none" strike="noStrike" cap="none">
              <a:solidFill>
                <a:srgbClr val="434343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00" b="1" i="0" u="none" strike="noStrike" cap="none">
                <a:solidFill>
                  <a:srgbClr val="434343"/>
                </a:solidFill>
              </a:rPr>
              <a:t>市場性：</a:t>
            </a:r>
            <a:endParaRPr sz="2500" b="1" i="0" u="none" strike="noStrike" cap="none">
              <a:solidFill>
                <a:srgbClr val="434343"/>
              </a:solidFill>
            </a:endParaRPr>
          </a:p>
          <a:p>
            <a:pPr marL="742950" marR="0" lvl="1" indent="-33146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不收費機制，供使用者享受平台資源。</a:t>
            </a:r>
            <a:endParaRPr sz="2000"/>
          </a:p>
          <a:p>
            <a:pPr marL="742950" marR="0" lvl="1" indent="-33146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將戶外單車環境之資訊統整合一，輕鬆掌握健康指數。</a:t>
            </a:r>
            <a:endParaRPr sz="20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3146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lang="en-US" sz="2000"/>
              <a:t>採以廣告收入，結合地方政府或民間組織之活動</a:t>
            </a:r>
            <a:r>
              <a:rPr lang="en-US"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。</a:t>
            </a:r>
            <a:endParaRPr sz="20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742950" marR="0" lvl="1" indent="-331469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▶"/>
            </a:pPr>
            <a:r>
              <a:rPr lang="en-US" sz="2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願景：與區塊鏈技術結合，保險公司可以根據該使用者的運動習慣提供更客製化的保險方案。</a:t>
            </a:r>
            <a:endParaRPr sz="20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工作項目分配 (1/2)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41" y="1270050"/>
            <a:ext cx="10780222" cy="499143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工作項目分配 (2/2)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05" y="1405356"/>
            <a:ext cx="9522327" cy="52918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8" name="Shape 598"/>
          <p:cNvGraphicFramePr/>
          <p:nvPr/>
        </p:nvGraphicFramePr>
        <p:xfrm>
          <a:off x="905288" y="2323950"/>
          <a:ext cx="10507275" cy="3413550"/>
        </p:xfrm>
        <a:graphic>
          <a:graphicData uri="http://schemas.openxmlformats.org/drawingml/2006/table">
            <a:tbl>
              <a:tblPr>
                <a:noFill/>
                <a:tableStyleId>{4EB85ACA-B140-4F79-B8EC-A146FD46EDBC}</a:tableStyleId>
              </a:tblPr>
              <a:tblGrid>
                <a:gridCol w="3060025"/>
                <a:gridCol w="1682700"/>
                <a:gridCol w="2017150"/>
                <a:gridCol w="1916750"/>
                <a:gridCol w="1830650"/>
              </a:tblGrid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任務</a:t>
                      </a:r>
                      <a:endParaRPr sz="2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負責人</a:t>
                      </a:r>
                      <a:endParaRPr sz="2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3</a:t>
                      </a:r>
                      <a:endParaRPr sz="2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4</a:t>
                      </a:r>
                      <a:endParaRPr sz="2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solidFill>
                            <a:srgbClr val="FFFFFF"/>
                          </a:solidFill>
                        </a:rPr>
                        <a:t>5</a:t>
                      </a:r>
                      <a:endParaRPr sz="20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定義問題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狄勳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系統分析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珈妤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系統設計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義桐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系統開發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義桐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系統測試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珈妤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系統完成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/>
                        <a:t>狄勳</a:t>
                      </a:r>
                      <a:endParaRPr sz="20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99" name="Shape 599"/>
          <p:cNvSpPr/>
          <p:nvPr/>
        </p:nvSpPr>
        <p:spPr>
          <a:xfrm>
            <a:off x="5681525" y="2878700"/>
            <a:ext cx="2797800" cy="28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5681525" y="3394250"/>
            <a:ext cx="2797800" cy="28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6660650" y="3909800"/>
            <a:ext cx="2921400" cy="28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6970875" y="4358150"/>
            <a:ext cx="3603000" cy="28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7405750" y="4869200"/>
            <a:ext cx="3603000" cy="28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Shape 604"/>
          <p:cNvSpPr/>
          <p:nvPr/>
        </p:nvSpPr>
        <p:spPr>
          <a:xfrm>
            <a:off x="10387425" y="5322850"/>
            <a:ext cx="1025100" cy="286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Shape 605"/>
          <p:cNvSpPr txBox="1">
            <a:spLocks noGrp="1"/>
          </p:cNvSpPr>
          <p:nvPr>
            <p:ph type="title"/>
          </p:nvPr>
        </p:nvSpPr>
        <p:spPr>
          <a:xfrm>
            <a:off x="677334" y="5334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時程規劃</a:t>
            </a: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7405750" y="1128025"/>
            <a:ext cx="1989600" cy="1142400"/>
          </a:xfrm>
          <a:prstGeom prst="wedgeRectCallout">
            <a:avLst>
              <a:gd name="adj1" fmla="val -19842"/>
              <a:gd name="adj2" fmla="val 10550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4/17</a:t>
            </a:r>
            <a:r>
              <a:rPr lang="en-US"/>
              <a:t> 產品或服務構想書定案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4/19</a:t>
            </a:r>
            <a:r>
              <a:rPr lang="en-US"/>
              <a:t> 報名截止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4/27 ~ 5/03</a:t>
            </a:r>
            <a:r>
              <a:rPr lang="en-US"/>
              <a:t> 初選</a:t>
            </a:r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9905175" y="5938350"/>
            <a:ext cx="1989600" cy="461700"/>
          </a:xfrm>
          <a:prstGeom prst="wedgeRectCallout">
            <a:avLst>
              <a:gd name="adj1" fmla="val 3084"/>
              <a:gd name="adj2" fmla="val -12192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5/21 ~ 5/31</a:t>
            </a:r>
            <a:r>
              <a:rPr lang="en-US"/>
              <a:t> 決選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結論</a:t>
            </a: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3" name="Shape 613"/>
          <p:cNvSpPr txBox="1">
            <a:spLocks noGrp="1"/>
          </p:cNvSpPr>
          <p:nvPr>
            <p:ph type="body" idx="1"/>
          </p:nvPr>
        </p:nvSpPr>
        <p:spPr>
          <a:xfrm>
            <a:off x="677334" y="1524001"/>
            <a:ext cx="10648392" cy="4517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72"/>
              <a:buFont typeface="Noto Sans Symbols"/>
              <a:buChar char="▶"/>
            </a:pPr>
            <a:r>
              <a:rPr lang="en-US" sz="2500" b="1" dirty="0"/>
              <a:t>宗旨：</a:t>
            </a:r>
            <a:endParaRPr sz="2500" b="1" dirty="0"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Char char="●"/>
            </a:pPr>
            <a:r>
              <a:rPr lang="en-US" sz="2000" dirty="0" err="1"/>
              <a:t>運用政府之Open</a:t>
            </a:r>
            <a:r>
              <a:rPr lang="en-US" sz="2000" dirty="0"/>
              <a:t> </a:t>
            </a:r>
            <a:r>
              <a:rPr lang="en-US" sz="2000" dirty="0" err="1"/>
              <a:t>Data，並整合路線規畫以及健康管理，打造一個戶外單車資訊平台，以提高戶外娛樂之品質</a:t>
            </a:r>
            <a:r>
              <a:rPr lang="en-US" sz="2000" dirty="0"/>
              <a:t>。</a:t>
            </a:r>
            <a:endParaRPr sz="2000" dirty="0"/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72"/>
              <a:buFont typeface="Noto Sans Symbols"/>
              <a:buChar char="▶"/>
            </a:pPr>
            <a:r>
              <a:rPr lang="en-US" sz="2500" b="1" dirty="0"/>
              <a:t>願景：</a:t>
            </a:r>
            <a:endParaRPr sz="2500" b="1" dirty="0"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Char char="●"/>
            </a:pPr>
            <a:r>
              <a:rPr lang="en-US" sz="2000" dirty="0"/>
              <a:t>在訂定觀光點之後，參考當地普遍的觀光時段，提供最佳的旅遊順序，替使用者妥善的規劃旅遊行程。</a:t>
            </a:r>
            <a:endParaRPr sz="2000" dirty="0"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Char char="●"/>
            </a:pPr>
            <a:r>
              <a:rPr lang="en-US" sz="2000" dirty="0"/>
              <a:t>將使用者的資料進行收集與分析，利用區塊鏈技術，保險公司可以根據該使用者的運動習慣提供更客製化的保險方案。</a:t>
            </a:r>
            <a:endParaRPr sz="2000" dirty="0"/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776"/>
              <a:buFont typeface="Noto Sans Symbols"/>
              <a:buChar char="●"/>
            </a:pPr>
            <a:r>
              <a:rPr lang="en-US" sz="2000" dirty="0"/>
              <a:t>成為戶外單車健康管理、娛樂資訊參考之首選平台</a:t>
            </a:r>
          </a:p>
          <a:p>
            <a:pPr marL="742950" lvl="1" indent="-285750">
              <a:buSzPts val="1776"/>
              <a:buFont typeface="Noto Sans Symbols"/>
              <a:buChar char="●"/>
            </a:pPr>
            <a:r>
              <a:rPr lang="zh-TW" altLang="en-US" sz="2000" dirty="0">
                <a:sym typeface="Arial"/>
              </a:rPr>
              <a:t>大數據分析提供個人化的最佳運動路線規劃、進行公共自行車站點的使用率統計、季節性的行車路線、使用人數統計等產生可供政府或相關企業組織參考之營運管理報表。</a:t>
            </a:r>
            <a:r>
              <a:rPr lang="en-US" sz="2000" dirty="0"/>
              <a:t> </a:t>
            </a:r>
            <a:endParaRPr sz="2000" dirty="0"/>
          </a:p>
          <a:p>
            <a:pPr marL="742950" marR="0" lvl="1" indent="-21056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84"/>
              <a:buFont typeface="Noto Sans Symbols"/>
              <a:buNone/>
            </a:pPr>
            <a:endParaRPr sz="1480" b="0" i="0" u="none" strike="noStrike" cap="none" dirty="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Thanks Your Attention.</a:t>
            </a:r>
            <a:endParaRPr sz="3600" b="0" i="0" u="none" strike="noStrike" cap="non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19" name="Shape 619" descr="ãQ&amp;Aãçåçæå°çµæ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05814" y="2639119"/>
            <a:ext cx="3739707" cy="233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974950" cy="405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75" y="4423275"/>
            <a:ext cx="4104151" cy="22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950" y="152399"/>
            <a:ext cx="4522477" cy="329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2673" y="3746272"/>
            <a:ext cx="3841933" cy="289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3200" y="549225"/>
            <a:ext cx="4522473" cy="2993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7006" y="3694657"/>
            <a:ext cx="3766052" cy="3010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開發背景與目的</a:t>
            </a:r>
            <a:endParaRPr/>
          </a:p>
        </p:txBody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77325" y="1615400"/>
            <a:ext cx="107289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en-US" sz="3000" b="1"/>
              <a:t>開發背景</a:t>
            </a:r>
            <a:r>
              <a:rPr lang="en-US" sz="2500"/>
              <a:t/>
            </a:r>
            <a:br>
              <a:rPr lang="en-US" sz="2500"/>
            </a:br>
            <a:r>
              <a:rPr lang="en-US" sz="2500"/>
              <a:t>隨著雲端運算(Cloud Computing)之技術成熟、網路上可獲得的資訊愈來愈多，行動裝置已成為現代人生活中的一部分。不光是手機中有大量的應用程式，</a:t>
            </a:r>
            <a:r>
              <a:rPr lang="en-US" sz="2500">
                <a:highlight>
                  <a:srgbClr val="FFFF00"/>
                </a:highlight>
              </a:rPr>
              <a:t>透過智慧型設備取得日常生活資訊也逐漸成為習慣</a:t>
            </a:r>
            <a:r>
              <a:rPr lang="en-US" sz="2500"/>
              <a:t>。</a:t>
            </a:r>
            <a:endParaRPr sz="2500"/>
          </a:p>
          <a:p>
            <a:pPr marL="457200" marR="0" lvl="0" indent="-320040" algn="l" rtl="0">
              <a:spcBef>
                <a:spcPts val="1000"/>
              </a:spcBef>
              <a:spcAft>
                <a:spcPts val="1000"/>
              </a:spcAft>
              <a:buSzPts val="1440"/>
              <a:buChar char="▶"/>
            </a:pPr>
            <a:r>
              <a:rPr lang="en-US" sz="3000" b="1"/>
              <a:t>開發目的</a:t>
            </a:r>
            <a:r>
              <a:rPr lang="en-US" sz="2500"/>
              <a:t/>
            </a:r>
            <a:br>
              <a:rPr lang="en-US" sz="2500"/>
            </a:br>
            <a:r>
              <a:rPr lang="en-US" sz="2500"/>
              <a:t>本系統於雲端環境下將智慧型行動裝置與 Google Maps、Google Cloud Messaging (GCM)、GPS定位以及台北市政府公共自行車、空氣細懸浮微粒(PM 2.5)等政府開放資料 (Open Data) 加以整合，開發出一套「</a:t>
            </a:r>
            <a:r>
              <a:rPr lang="en-US" sz="2500" b="1"/>
              <a:t>清x健小騎士系統」</a:t>
            </a:r>
            <a:r>
              <a:rPr lang="en-US" sz="2500"/>
              <a:t>，系統內擁有公共自行車站點即時追蹤、自行車路線規劃、個人健康管理等功能，並可運用於觀光、健康產業。</a:t>
            </a:r>
            <a:endParaRPr sz="25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1850" y="119525"/>
            <a:ext cx="5842500" cy="65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0012" y="1357178"/>
            <a:ext cx="5679475" cy="530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89252" y="129137"/>
            <a:ext cx="4181475" cy="53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Shape 316"/>
          <p:cNvCxnSpPr/>
          <p:nvPr/>
        </p:nvCxnSpPr>
        <p:spPr>
          <a:xfrm>
            <a:off x="11109210" y="3199812"/>
            <a:ext cx="10428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" name="Shape 317"/>
          <p:cNvCxnSpPr/>
          <p:nvPr/>
        </p:nvCxnSpPr>
        <p:spPr>
          <a:xfrm>
            <a:off x="9003502" y="3433188"/>
            <a:ext cx="2373900" cy="246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" name="Shape 318"/>
          <p:cNvCxnSpPr/>
          <p:nvPr/>
        </p:nvCxnSpPr>
        <p:spPr>
          <a:xfrm>
            <a:off x="10330050" y="3687200"/>
            <a:ext cx="17502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Shape 319"/>
          <p:cNvCxnSpPr/>
          <p:nvPr/>
        </p:nvCxnSpPr>
        <p:spPr>
          <a:xfrm>
            <a:off x="9014281" y="3920212"/>
            <a:ext cx="1488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" name="Shape 320"/>
          <p:cNvCxnSpPr/>
          <p:nvPr/>
        </p:nvCxnSpPr>
        <p:spPr>
          <a:xfrm>
            <a:off x="8259552" y="2581059"/>
            <a:ext cx="3204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市場調查與定位</a:t>
            </a:r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77325" y="1592550"/>
            <a:ext cx="10140600" cy="4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l" rtl="0">
              <a:spcBef>
                <a:spcPts val="1000"/>
              </a:spcBef>
              <a:spcAft>
                <a:spcPts val="0"/>
              </a:spcAft>
              <a:buSzPts val="2500"/>
              <a:buChar char="▶"/>
            </a:pPr>
            <a:r>
              <a:rPr lang="en-US" sz="2500" b="1"/>
              <a:t>公共自行車站點動態查詢：</a:t>
            </a:r>
            <a:r>
              <a:rPr lang="en-US" sz="2500"/>
              <a:t>提供公共自行車每站點的即時追蹤，例如：YouBike、Taiwan Bike、Taiwan/Taichung Public Bicycle。</a:t>
            </a:r>
            <a:endParaRPr sz="2500"/>
          </a:p>
          <a:p>
            <a:pPr marL="457200" marR="0" lvl="0" indent="-387350" algn="l" rtl="0">
              <a:spcBef>
                <a:spcPts val="1000"/>
              </a:spcBef>
              <a:spcAft>
                <a:spcPts val="0"/>
              </a:spcAft>
              <a:buSzPts val="2500"/>
              <a:buChar char="▶"/>
            </a:pPr>
            <a:r>
              <a:rPr lang="en-US" sz="2500" b="1"/>
              <a:t>公共自行車站路線導航：</a:t>
            </a:r>
            <a:r>
              <a:rPr lang="en-US" sz="2500"/>
              <a:t>提供民眾從定點位置至各個公共自行車站的路線導航功能，例如：YouBike、找單車、Taipei/Taichang/Hsinchu Ubike。</a:t>
            </a:r>
            <a:endParaRPr sz="2500"/>
          </a:p>
          <a:p>
            <a:pPr marL="457200" marR="0" lvl="0" indent="-387350" algn="l" rtl="0">
              <a:spcBef>
                <a:spcPts val="1000"/>
              </a:spcBef>
              <a:spcAft>
                <a:spcPts val="1000"/>
              </a:spcAft>
              <a:buSzPts val="2500"/>
              <a:buChar char="▶"/>
            </a:pPr>
            <a:r>
              <a:rPr lang="en-US" sz="2500" b="1"/>
              <a:t>景點路線規劃：</a:t>
            </a:r>
            <a:r>
              <a:rPr lang="en-US" sz="2500"/>
              <a:t>提供景點介紹以及景點為導向的自行車路線規劃系統，例如：Taipei Bike、FunBike、單車 2.0。</a:t>
            </a:r>
            <a:endParaRPr sz="2500" i="0" u="none" strike="noStrike" cap="none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系統整體架構</a:t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10007"/>
          <a:stretch/>
        </p:blipFill>
        <p:spPr>
          <a:xfrm>
            <a:off x="1677013" y="1537725"/>
            <a:ext cx="8837975" cy="47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系統整體架構</a:t>
            </a:r>
            <a:endParaRPr/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b="5820"/>
          <a:stretch/>
        </p:blipFill>
        <p:spPr>
          <a:xfrm>
            <a:off x="2128700" y="1186350"/>
            <a:ext cx="7934599" cy="526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900" y="4619825"/>
            <a:ext cx="1645075" cy="11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9075" y="4619825"/>
            <a:ext cx="1645075" cy="115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系統開發環境</a:t>
            </a:r>
            <a:endParaRPr/>
          </a:p>
        </p:txBody>
      </p:sp>
      <p:graphicFrame>
        <p:nvGraphicFramePr>
          <p:cNvPr id="346" name="Shape 346"/>
          <p:cNvGraphicFramePr/>
          <p:nvPr/>
        </p:nvGraphicFramePr>
        <p:xfrm>
          <a:off x="1227850" y="1544100"/>
          <a:ext cx="9880900" cy="4225437"/>
        </p:xfrm>
        <a:graphic>
          <a:graphicData uri="http://schemas.openxmlformats.org/drawingml/2006/table">
            <a:tbl>
              <a:tblPr>
                <a:noFill/>
                <a:tableStyleId>{082B2B46-0FAF-4407-A180-C87CFE8272DC}</a:tableStyleId>
              </a:tblPr>
              <a:tblGrid>
                <a:gridCol w="1007100"/>
                <a:gridCol w="4385575"/>
                <a:gridCol w="4488225"/>
              </a:tblGrid>
              <a:tr h="581025">
                <a:tc>
                  <a:txBody>
                    <a:bodyPr/>
                    <a:lstStyle/>
                    <a:p>
                      <a:pPr marL="0" lvl="0" indent="91440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使用者端（一般社會大眾）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伺服器端（系統管理員）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</a:tr>
              <a:tr h="1303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開發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平台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Microsoft Windows 10,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Android 4.1 以上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Microsoft Windows 7,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ASP.NET 4.0以上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使用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語言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Java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C#, SQL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  <a:tr h="12556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開發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工具</a:t>
                      </a:r>
                      <a:endParaRPr sz="23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ADT on Eclipse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Visual Studio 2017,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  <a:p>
                      <a:pPr marL="0" lvl="0" indent="0" algn="ctr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-US" sz="23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Microsoft SQL Server Express</a:t>
                      </a:r>
                      <a:endParaRPr sz="23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 anchor="ctr">
                    <a:lnL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682</Words>
  <Application>Microsoft Macintosh PowerPoint</Application>
  <PresentationFormat>Widescreen</PresentationFormat>
  <Paragraphs>143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Maven Pro</vt:lpstr>
      <vt:lpstr>Noto Sans Symbols</vt:lpstr>
      <vt:lpstr>Nunito</vt:lpstr>
      <vt:lpstr>Trebuchet MS</vt:lpstr>
      <vt:lpstr>Momentum</vt:lpstr>
      <vt:lpstr>2018 Open Data 競賽 清x健小騎士</vt:lpstr>
      <vt:lpstr>清x健小騎士</vt:lpstr>
      <vt:lpstr>PowerPoint Presentation</vt:lpstr>
      <vt:lpstr>開發背景與目的</vt:lpstr>
      <vt:lpstr>PowerPoint Presentation</vt:lpstr>
      <vt:lpstr>市場調查與定位</vt:lpstr>
      <vt:lpstr>系統整體架構</vt:lpstr>
      <vt:lpstr>系統整體架構</vt:lpstr>
      <vt:lpstr>系統開發環境</vt:lpstr>
      <vt:lpstr>軟、硬體需求</vt:lpstr>
      <vt:lpstr>系統設計及功能</vt:lpstr>
      <vt:lpstr>系統設計及功能</vt:lpstr>
      <vt:lpstr>資料集 - 臺北市公共自行車租借站位資料 </vt:lpstr>
      <vt:lpstr>資料集 - 臺北市公共自行車即時車位資料</vt:lpstr>
      <vt:lpstr>資料集 – 細懸浮微粒資料(PM2.5)</vt:lpstr>
      <vt:lpstr>參考平台</vt:lpstr>
      <vt:lpstr>系統設計雛形 (1/3) </vt:lpstr>
      <vt:lpstr>系統設計雛形 (2/3) </vt:lpstr>
      <vt:lpstr>系統設計雛形 (3/3) </vt:lpstr>
      <vt:lpstr>競賽評分依據 (1/2)</vt:lpstr>
      <vt:lpstr>競賽評分依據 (2/2)</vt:lpstr>
      <vt:lpstr>工作項目分配 (1/2)</vt:lpstr>
      <vt:lpstr>工作項目分配 (2/2)</vt:lpstr>
      <vt:lpstr>時程規劃</vt:lpstr>
      <vt:lpstr>結論</vt:lpstr>
      <vt:lpstr>Thanks Your Attention.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Open Data 競賽 清x健小騎士</dc:title>
  <cp:lastModifiedBy>Microsoft Office User</cp:lastModifiedBy>
  <cp:revision>3</cp:revision>
  <dcterms:modified xsi:type="dcterms:W3CDTF">2018-04-19T07:27:50Z</dcterms:modified>
</cp:coreProperties>
</file>